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71" r:id="rId6"/>
    <p:sldId id="259" r:id="rId7"/>
    <p:sldId id="260" r:id="rId8"/>
    <p:sldId id="262" r:id="rId9"/>
    <p:sldId id="272" r:id="rId10"/>
    <p:sldId id="263" r:id="rId11"/>
    <p:sldId id="269" r:id="rId12"/>
    <p:sldId id="274" r:id="rId13"/>
    <p:sldId id="273" r:id="rId14"/>
    <p:sldId id="26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74"/>
    <a:srgbClr val="3F3F3F"/>
    <a:srgbClr val="014067"/>
    <a:srgbClr val="014E7D"/>
    <a:srgbClr val="013657"/>
    <a:srgbClr val="01456F"/>
    <a:srgbClr val="014B79"/>
    <a:srgbClr val="0937C9"/>
    <a:srgbClr val="929A4A"/>
    <a:srgbClr val="EAB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ED-1049-82C3-207A44D401A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ED-1049-82C3-207A44D401A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ED-1049-82C3-207A44D401A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ED-1049-82C3-207A44D401A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ED-1049-82C3-207A44D401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1ED-1049-82C3-207A44D401A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1ED-1049-82C3-207A44D401A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1ED-1049-82C3-207A44D401A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1ED-1049-82C3-207A44D401A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1ED-1049-82C3-207A44D401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1ED-1049-82C3-207A44D401A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1ED-1049-82C3-207A44D401A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1ED-1049-82C3-207A44D401A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1ED-1049-82C3-207A44D401A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1ED-1049-82C3-207A44D401A5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pPr/>
              <a:t>11/8/2019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xmlns="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xmlns="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whsnhs.weebly.com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2D599535-C841-457B-BE92-EECA801ED76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11182" b="-2660"/>
          <a:stretch/>
        </p:blipFill>
        <p:spPr>
          <a:xfrm>
            <a:off x="1097337" y="599090"/>
            <a:ext cx="4998663" cy="5943600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028" y="3704895"/>
            <a:ext cx="4988503" cy="1207497"/>
          </a:xfrm>
        </p:spPr>
        <p:txBody>
          <a:bodyPr>
            <a:noAutofit/>
          </a:bodyPr>
          <a:lstStyle/>
          <a:p>
            <a:r>
              <a:rPr lang="en-US" sz="7200" b="0" dirty="0">
                <a:latin typeface="Britannic Bold" panose="020B0903060703020204" pitchFamily="34" charset="0"/>
              </a:rPr>
              <a:t>Welcome NHS Candidates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4EBC6E-C104-447C-8074-A6C0BE39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215" y="4927655"/>
            <a:ext cx="3822372" cy="909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GWHS NATIONAL HONOR SOCIETY MARIANAS CHAPTER (10576)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1;p22">
            <a:extLst>
              <a:ext uri="{FF2B5EF4-FFF2-40B4-BE49-F238E27FC236}">
                <a16:creationId xmlns:a16="http://schemas.microsoft.com/office/drawing/2014/main" xmlns="" id="{56184DB5-3D59-A540-BA79-FC2DE1FDD2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829996"/>
            <a:ext cx="7319849" cy="295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1900" dirty="0">
                <a:solidFill>
                  <a:srgbClr val="000000"/>
                </a:solidFill>
                <a:latin typeface="Roboto"/>
              </a:rPr>
              <a:t>If a candidate passes the character standard, they will be notified when to attend an interview with the Faculty Council.  If a candidate does not pass the standard, they will be notified that they did not pass.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672BC5CE-F171-BA47-BB58-6928B825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92" y="1209577"/>
            <a:ext cx="4387463" cy="1643981"/>
          </a:xfrm>
        </p:spPr>
        <p:txBody>
          <a:bodyPr>
            <a:no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Interview With The Faculty Council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C9851FE-48A4-4620-9E31-C4DE6F07DF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" t="1" r="1" b="1"/>
          <a:stretch/>
        </p:blipFill>
        <p:spPr>
          <a:xfrm>
            <a:off x="5564778" y="162176"/>
            <a:ext cx="6453052" cy="6277813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3FFBB60-0EE5-4C4C-9E26-0E4CCD4777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Google Shape;133;p22">
            <a:extLst>
              <a:ext uri="{FF2B5EF4-FFF2-40B4-BE49-F238E27FC236}">
                <a16:creationId xmlns:a16="http://schemas.microsoft.com/office/drawing/2014/main" xmlns="" id="{430B1764-D0DB-FD48-B4C8-06C2D47EB438}"/>
              </a:ext>
            </a:extLst>
          </p:cNvPr>
          <p:cNvSpPr txBox="1"/>
          <p:nvPr/>
        </p:nvSpPr>
        <p:spPr>
          <a:xfrm>
            <a:off x="0" y="4359609"/>
            <a:ext cx="7047186" cy="112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If you reach the interview stage, </a:t>
            </a: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dress appropriately and answer the questions truthfully with some thought.  It may be intimidating, but remain poised and be yourself.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25;p21">
            <a:extLst>
              <a:ext uri="{FF2B5EF4-FFF2-40B4-BE49-F238E27FC236}">
                <a16:creationId xmlns:a16="http://schemas.microsoft.com/office/drawing/2014/main" xmlns="" id="{9164294A-BD5E-1744-A5EF-1DC686E621DC}"/>
              </a:ext>
            </a:extLst>
          </p:cNvPr>
          <p:cNvSpPr txBox="1"/>
          <p:nvPr/>
        </p:nvSpPr>
        <p:spPr>
          <a:xfrm>
            <a:off x="0" y="4719239"/>
            <a:ext cx="7269000" cy="160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95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58802"/>
            <a:ext cx="4953750" cy="939798"/>
          </a:xfrm>
          <a:noFill/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accent1"/>
                </a:solidFill>
                <a:latin typeface="Britannic Bold" panose="020B0903060703020204" pitchFamily="34" charset="0"/>
                <a:cs typeface="Calibri Light" panose="020F0302020204030204" pitchFamily="34" charset="0"/>
              </a:rPr>
              <a:t>Keep In Mind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38C9FB7A-11E9-0749-9297-07BB22E8354F}"/>
              </a:ext>
            </a:extLst>
          </p:cNvPr>
          <p:cNvSpPr txBox="1">
            <a:spLocks/>
          </p:cNvSpPr>
          <p:nvPr/>
        </p:nvSpPr>
        <p:spPr>
          <a:xfrm>
            <a:off x="846689" y="1541417"/>
            <a:ext cx="10472952" cy="5064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</a:rPr>
              <a:t>You Must Apply and Go through a Selection Process.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B0604020202020204" charset="0"/>
              <a:ea typeface="Roboto" panose="020B060402020202020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There is no set number of candidates to be selected. It can be ALL of you or NONE of you.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Membership is an honor bestowed upon a person.  It is not a right.  No individual has a right to membership in the Society.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6D147D-3003-4360-A199-6D72700CD2D5}"/>
              </a:ext>
            </a:extLst>
          </p:cNvPr>
          <p:cNvSpPr/>
          <p:nvPr/>
        </p:nvSpPr>
        <p:spPr>
          <a:xfrm>
            <a:off x="653142" y="5523338"/>
            <a:ext cx="103849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**If at any time you do not understand what to do or have questions, please see any officer or Advisor**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2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487" y="2951366"/>
            <a:ext cx="5633356" cy="178985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Britannic Bold" panose="020B0903060703020204" pitchFamily="34" charset="0"/>
              </a:rPr>
              <a:t>  THANK YOU FOR YOUR ATTENDANCE &amp; COOPERATION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7CB740-7E4D-445F-B203-C84FA2DC3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2074" y="5180537"/>
            <a:ext cx="4911633" cy="91058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ALL THE BEST!</a:t>
            </a:r>
          </a:p>
        </p:txBody>
      </p:sp>
      <p:pic>
        <p:nvPicPr>
          <p:cNvPr id="18" name="Picture Placeholder 16">
            <a:extLst>
              <a:ext uri="{FF2B5EF4-FFF2-40B4-BE49-F238E27FC236}">
                <a16:creationId xmlns:a16="http://schemas.microsoft.com/office/drawing/2014/main" xmlns="" id="{BA026684-ED32-4C82-8EFB-03E9E047EA3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51" r="6151"/>
          <a:stretch>
            <a:fillRect/>
          </a:stretch>
        </p:blipFill>
        <p:spPr/>
      </p:pic>
      <p:sp>
        <p:nvSpPr>
          <p:cNvPr id="2" name="AutoShape 2" descr="Image result for purple gecko">
            <a:extLst>
              <a:ext uri="{FF2B5EF4-FFF2-40B4-BE49-F238E27FC236}">
                <a16:creationId xmlns:a16="http://schemas.microsoft.com/office/drawing/2014/main" xmlns="" id="{3892B21D-911D-4939-B70B-044F149E81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xmlns="" id="{0242B96B-3174-462D-A142-D06336FB2F9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182" b="-2660"/>
          <a:stretch/>
        </p:blipFill>
        <p:spPr>
          <a:xfrm>
            <a:off x="2775645" y="2112579"/>
            <a:ext cx="2201003" cy="261707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B50764-F2A8-4E29-9F0B-333C13655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DDB1A4-7B57-441B-B380-438AA789CCDB}"/>
              </a:ext>
            </a:extLst>
          </p:cNvPr>
          <p:cNvSpPr/>
          <p:nvPr/>
        </p:nvSpPr>
        <p:spPr>
          <a:xfrm>
            <a:off x="10878207" y="268015"/>
            <a:ext cx="977462" cy="504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CC28201D-A841-4D4F-9462-2602574CAB82}"/>
              </a:ext>
            </a:extLst>
          </p:cNvPr>
          <p:cNvSpPr txBox="1">
            <a:spLocks/>
          </p:cNvSpPr>
          <p:nvPr/>
        </p:nvSpPr>
        <p:spPr>
          <a:xfrm>
            <a:off x="709449" y="2648607"/>
            <a:ext cx="5691351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en-US" sz="2800" dirty="0"/>
              <a:t>President: </a:t>
            </a:r>
            <a:r>
              <a:rPr lang="en-US" sz="2800" dirty="0" err="1"/>
              <a:t>Christianna</a:t>
            </a:r>
            <a:r>
              <a:rPr lang="en-US" sz="2800" dirty="0"/>
              <a:t> </a:t>
            </a:r>
            <a:r>
              <a:rPr lang="en-US" sz="2800" dirty="0" err="1"/>
              <a:t>Ebio</a:t>
            </a:r>
            <a:endParaRPr lang="en-US" sz="2800" dirty="0"/>
          </a:p>
          <a:p>
            <a:pPr marL="342900" indent="-342900">
              <a:lnSpc>
                <a:spcPct val="120000"/>
              </a:lnSpc>
            </a:pPr>
            <a:r>
              <a:rPr lang="en-US" sz="2800" dirty="0"/>
              <a:t>Vice President: Andrea Ludwig 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dirty="0"/>
              <a:t>Secretary: </a:t>
            </a:r>
            <a:r>
              <a:rPr lang="en-US" sz="2800" dirty="0" err="1"/>
              <a:t>Rebeccalynn</a:t>
            </a:r>
            <a:r>
              <a:rPr lang="en-US" sz="2800" dirty="0"/>
              <a:t> </a:t>
            </a:r>
            <a:r>
              <a:rPr lang="en-US" sz="2800" dirty="0" err="1"/>
              <a:t>Mangegol</a:t>
            </a:r>
            <a:endParaRPr lang="en-US" sz="2800" dirty="0"/>
          </a:p>
          <a:p>
            <a:pPr marL="342900" indent="-342900">
              <a:lnSpc>
                <a:spcPct val="120000"/>
              </a:lnSpc>
            </a:pPr>
            <a:r>
              <a:rPr lang="en-US" sz="2800" dirty="0"/>
              <a:t>Treasurer: William Minami 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dirty="0"/>
              <a:t>Historian: </a:t>
            </a:r>
            <a:r>
              <a:rPr lang="en-US" sz="2800" dirty="0" err="1"/>
              <a:t>Joreen</a:t>
            </a:r>
            <a:r>
              <a:rPr lang="en-US" sz="2800" dirty="0"/>
              <a:t> Cruz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dirty="0"/>
              <a:t>Parliamentarian: Jamie Cabrera 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461CCA2-EC4E-41A9-A932-3F70233CF8CF}"/>
              </a:ext>
            </a:extLst>
          </p:cNvPr>
          <p:cNvSpPr txBox="1">
            <a:spLocks/>
          </p:cNvSpPr>
          <p:nvPr/>
        </p:nvSpPr>
        <p:spPr>
          <a:xfrm>
            <a:off x="700134" y="1646368"/>
            <a:ext cx="4853573" cy="721481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dirty="0">
                <a:latin typeface="Britannic Bold" panose="020B0903060703020204" pitchFamily="34" charset="0"/>
              </a:rPr>
              <a:t>Executive Team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033B141-CA21-4716-962D-B288E2B60563}"/>
              </a:ext>
            </a:extLst>
          </p:cNvPr>
          <p:cNvSpPr/>
          <p:nvPr/>
        </p:nvSpPr>
        <p:spPr>
          <a:xfrm>
            <a:off x="6942083" y="851338"/>
            <a:ext cx="4792716" cy="520262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xmlns="" id="{0A0C95CC-BCFE-41D3-BEDE-6849767F1F00}"/>
              </a:ext>
            </a:extLst>
          </p:cNvPr>
          <p:cNvSpPr/>
          <p:nvPr/>
        </p:nvSpPr>
        <p:spPr>
          <a:xfrm rot="10960507">
            <a:off x="11020093" y="1702674"/>
            <a:ext cx="1171905" cy="3610304"/>
          </a:xfrm>
          <a:prstGeom prst="moon">
            <a:avLst>
              <a:gd name="adj" fmla="val 471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8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6" y="1454507"/>
            <a:ext cx="7342622" cy="1215566"/>
          </a:xfrm>
        </p:spPr>
        <p:txBody>
          <a:bodyPr>
            <a:normAutofit/>
          </a:bodyPr>
          <a:lstStyle/>
          <a:p>
            <a:r>
              <a:rPr lang="en-US" sz="5400" b="0" dirty="0">
                <a:latin typeface="Britannic Bold" panose="020B0903060703020204" pitchFamily="34" charset="0"/>
              </a:rPr>
              <a:t>Active Members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 Andrew </a:t>
            </a:r>
            <a:r>
              <a:rPr lang="en-US" sz="4000" dirty="0" err="1"/>
              <a:t>Alconaba</a:t>
            </a:r>
            <a:endParaRPr lang="en-US" sz="4000" dirty="0"/>
          </a:p>
          <a:p>
            <a:pPr lvl="0"/>
            <a:r>
              <a:rPr lang="en-US" sz="4000" dirty="0"/>
              <a:t> </a:t>
            </a:r>
            <a:r>
              <a:rPr lang="en-US" sz="4000" dirty="0" err="1"/>
              <a:t>Asea</a:t>
            </a:r>
            <a:r>
              <a:rPr lang="en-US" sz="4000" dirty="0"/>
              <a:t> </a:t>
            </a:r>
            <a:r>
              <a:rPr lang="en-US" sz="4000" dirty="0" err="1"/>
              <a:t>Barcinas</a:t>
            </a:r>
            <a:endParaRPr lang="en-US" sz="4000" dirty="0"/>
          </a:p>
          <a:p>
            <a:pPr lvl="0"/>
            <a:r>
              <a:rPr lang="en-US" sz="4000" dirty="0"/>
              <a:t> Kaitlin Bautista </a:t>
            </a:r>
          </a:p>
          <a:p>
            <a:pPr lvl="0"/>
            <a:r>
              <a:rPr lang="en-US" sz="4000" dirty="0"/>
              <a:t> Jacob Sablan</a:t>
            </a:r>
          </a:p>
          <a:p>
            <a:pPr lvl="0"/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10" t="2278" r="12136" b="10721"/>
          <a:stretch/>
        </p:blipFill>
        <p:spPr>
          <a:xfrm>
            <a:off x="5092262" y="0"/>
            <a:ext cx="7099738" cy="6858000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6" y="1430295"/>
            <a:ext cx="5554112" cy="1423263"/>
          </a:xfrm>
        </p:spPr>
        <p:txBody>
          <a:bodyPr>
            <a:normAutofit/>
          </a:bodyPr>
          <a:lstStyle/>
          <a:p>
            <a:r>
              <a:rPr lang="en-US" sz="7200" b="0" dirty="0">
                <a:latin typeface="Britannic Bold" panose="020B0903060703020204" pitchFamily="34" charset="0"/>
              </a:rPr>
              <a:t>NHS Advisors 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xmlns="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3351609"/>
            <a:ext cx="11695611" cy="2958275"/>
          </a:xfrm>
        </p:spPr>
        <p:txBody>
          <a:bodyPr>
            <a:noAutofit/>
          </a:bodyPr>
          <a:lstStyle/>
          <a:p>
            <a:pPr lvl="0"/>
            <a:r>
              <a:rPr lang="en-US" sz="5400" dirty="0"/>
              <a:t> </a:t>
            </a:r>
            <a:r>
              <a:rPr lang="en-US" sz="5000" dirty="0"/>
              <a:t>Dr. Elisabeth Ichihara-Rosario</a:t>
            </a:r>
          </a:p>
          <a:p>
            <a:pPr lvl="0"/>
            <a:r>
              <a:rPr lang="en-US" sz="5000" dirty="0"/>
              <a:t> Mr. George-Anthony </a:t>
            </a:r>
            <a:r>
              <a:rPr lang="en-US" sz="5000" dirty="0" err="1"/>
              <a:t>Borja</a:t>
            </a:r>
            <a:endParaRPr lang="en-US" sz="5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E446FD-1828-405A-A100-5C0AC6CFB080}"/>
              </a:ext>
            </a:extLst>
          </p:cNvPr>
          <p:cNvSpPr/>
          <p:nvPr/>
        </p:nvSpPr>
        <p:spPr>
          <a:xfrm>
            <a:off x="11098924" y="268014"/>
            <a:ext cx="930166" cy="488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xmlns="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587400"/>
            <a:ext cx="5787529" cy="1147969"/>
          </a:xfrm>
        </p:spPr>
        <p:txBody>
          <a:bodyPr>
            <a:noAutofit/>
          </a:bodyPr>
          <a:lstStyle/>
          <a:p>
            <a:r>
              <a:rPr lang="en-US" sz="5400" b="0" dirty="0">
                <a:solidFill>
                  <a:srgbClr val="FFC000"/>
                </a:solidFill>
                <a:latin typeface="Britannic Bold" panose="020B0903060703020204" pitchFamily="34" charset="0"/>
              </a:rPr>
              <a:t>Mission Statement </a:t>
            </a:r>
          </a:p>
        </p:txBody>
      </p:sp>
      <p:graphicFrame>
        <p:nvGraphicFramePr>
          <p:cNvPr id="34" name="Chart Placeholder 24" descr="Cylindrical chart">
            <a:extLst>
              <a:ext uri="{FF2B5EF4-FFF2-40B4-BE49-F238E27FC236}">
                <a16:creationId xmlns:a16="http://schemas.microsoft.com/office/drawing/2014/main" xmlns="" id="{71FC94C7-3179-A442-AB05-74D7AFF6070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xmlns="" val="3669275274"/>
              </p:ext>
            </p:extLst>
          </p:nvPr>
        </p:nvGraphicFramePr>
        <p:xfrm>
          <a:off x="5049147" y="1340797"/>
          <a:ext cx="7106973" cy="46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4AD9037-EE6E-4AF2-8543-938F5BAAB6ED}"/>
              </a:ext>
            </a:extLst>
          </p:cNvPr>
          <p:cNvSpPr/>
          <p:nvPr/>
        </p:nvSpPr>
        <p:spPr>
          <a:xfrm>
            <a:off x="7504386" y="2554014"/>
            <a:ext cx="2159876" cy="2207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4;p17">
            <a:extLst>
              <a:ext uri="{FF2B5EF4-FFF2-40B4-BE49-F238E27FC236}">
                <a16:creationId xmlns:a16="http://schemas.microsoft.com/office/drawing/2014/main" xmlns="" id="{E9750F07-6201-4D5D-A2FD-D8716D071687}"/>
              </a:ext>
            </a:extLst>
          </p:cNvPr>
          <p:cNvSpPr txBox="1">
            <a:spLocks/>
          </p:cNvSpPr>
          <p:nvPr/>
        </p:nvSpPr>
        <p:spPr>
          <a:xfrm>
            <a:off x="561288" y="2335203"/>
            <a:ext cx="5366546" cy="3324618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+mj-lt"/>
              <a:buAutoNum type="arabicPeriod"/>
            </a:pPr>
            <a:r>
              <a:rPr lang="en-US" sz="2800" dirty="0"/>
              <a:t>To promote worthy LEADERSHIP</a:t>
            </a: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+mj-lt"/>
              <a:buAutoNum type="arabicPeriod"/>
            </a:pPr>
            <a:r>
              <a:rPr lang="en-US" sz="2800" dirty="0"/>
              <a:t>To encourage the development of CHARACTER</a:t>
            </a:r>
          </a:p>
          <a:p>
            <a:pPr marL="482600" indent="-342900">
              <a:spcBef>
                <a:spcPts val="0"/>
              </a:spcBef>
              <a:buClr>
                <a:schemeClr val="bg1"/>
              </a:buClr>
              <a:buSzPts val="1400"/>
              <a:buFont typeface="+mj-lt"/>
              <a:buAutoNum type="arabicPeriod"/>
            </a:pPr>
            <a:r>
              <a:rPr lang="en-US" sz="2800" dirty="0"/>
              <a:t>To create enthusiasm for SCHOLARSHIP</a:t>
            </a:r>
          </a:p>
          <a:p>
            <a:pPr marL="482600" indent="-342900">
              <a:lnSpc>
                <a:spcPct val="115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+mj-lt"/>
              <a:buAutoNum type="arabicPeriod"/>
            </a:pPr>
            <a:r>
              <a:rPr lang="en-US" sz="2800" dirty="0"/>
              <a:t>To stimulate a desire to render SERVICE</a:t>
            </a:r>
          </a:p>
          <a:p>
            <a:pPr>
              <a:spcBef>
                <a:spcPts val="0"/>
              </a:spcBef>
            </a:pP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79E244-A1A8-4575-A46F-1666E894A7F2}"/>
              </a:ext>
            </a:extLst>
          </p:cNvPr>
          <p:cNvSpPr/>
          <p:nvPr/>
        </p:nvSpPr>
        <p:spPr>
          <a:xfrm>
            <a:off x="11067393" y="252248"/>
            <a:ext cx="819807" cy="47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9E912F-B931-8C4E-BCB0-41BAA7E789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EC80215-0C02-6446-80B8-8AE2849D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3" y="618931"/>
            <a:ext cx="8333222" cy="114796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Britannic Bold" panose="020B0903060703020204" pitchFamily="34" charset="0"/>
              </a:rPr>
              <a:t>About NHS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D41C06-AC00-4CBA-8E6F-094020B28D51}"/>
              </a:ext>
            </a:extLst>
          </p:cNvPr>
          <p:cNvSpPr/>
          <p:nvPr/>
        </p:nvSpPr>
        <p:spPr>
          <a:xfrm>
            <a:off x="11067393" y="252248"/>
            <a:ext cx="819807" cy="47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25BBC491-4064-4CEB-8B35-61683EF0BC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813" y="1867989"/>
            <a:ext cx="11181966" cy="4376057"/>
          </a:xfrm>
        </p:spPr>
        <p:txBody>
          <a:bodyPr/>
          <a:lstStyle/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 National Honor Society is a nationwide organization that promotes a school’s values of scholarship, service, leadership, and character .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NHS chapters are found in all 50 states, the District of Columbia, many U.S. territories, and Canada.</a:t>
            </a:r>
          </a:p>
          <a:p>
            <a:pPr marL="457200" lvl="0" indent="-457200" algn="ctr">
              <a:lnSpc>
                <a:spcPct val="100000"/>
              </a:lnSpc>
              <a:spcBef>
                <a:spcPts val="1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Over one million students are members of NHS!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xmlns="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8530729" cy="1588241"/>
          </a:xfrm>
        </p:spPr>
        <p:txBody>
          <a:bodyPr>
            <a:normAutofit fontScale="90000"/>
          </a:bodyPr>
          <a:lstStyle/>
          <a:p>
            <a:r>
              <a:rPr lang="en-US" sz="6600" b="0" dirty="0">
                <a:solidFill>
                  <a:srgbClr val="FFC000"/>
                </a:solidFill>
                <a:latin typeface="Britannic Bold" panose="020B0903060703020204" pitchFamily="34" charset="0"/>
              </a:rPr>
              <a:t>The Four Pillars of NHS</a:t>
            </a:r>
          </a:p>
        </p:txBody>
      </p:sp>
      <p:graphicFrame>
        <p:nvGraphicFramePr>
          <p:cNvPr id="19" name="Table Placeholder 10">
            <a:extLst>
              <a:ext uri="{FF2B5EF4-FFF2-40B4-BE49-F238E27FC236}">
                <a16:creationId xmlns:a16="http://schemas.microsoft.com/office/drawing/2014/main" xmlns="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xmlns="" val="1681935701"/>
              </p:ext>
            </p:extLst>
          </p:nvPr>
        </p:nvGraphicFramePr>
        <p:xfrm>
          <a:off x="518678" y="2005762"/>
          <a:ext cx="11242398" cy="428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332">
                  <a:extLst>
                    <a:ext uri="{9D8B030D-6E8A-4147-A177-3AD203B41FA5}">
                      <a16:colId xmlns:a16="http://schemas.microsoft.com/office/drawing/2014/main" xmlns="" val="4235906612"/>
                    </a:ext>
                  </a:extLst>
                </a:gridCol>
                <a:gridCol w="8620066">
                  <a:extLst>
                    <a:ext uri="{9D8B030D-6E8A-4147-A177-3AD203B41FA5}">
                      <a16:colId xmlns:a16="http://schemas.microsoft.com/office/drawing/2014/main" xmlns="" val="284311610"/>
                    </a:ext>
                  </a:extLst>
                </a:gridCol>
              </a:tblGrid>
              <a:tr h="1023696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SCHOLARSHIP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BF9000"/>
                          </a:solidFill>
                          <a:latin typeface="Roboto" panose="020B0604020202020204" charset="0"/>
                          <a:ea typeface="Roboto" panose="020B0604020202020204" charset="0"/>
                        </a:rPr>
                        <a:t>All members must maintain a cumulative GPA of 90% or above. By being here, you have indicated that you’ve passed the SCHOLARSHIP standard. </a:t>
                      </a: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63405"/>
                  </a:ext>
                </a:extLst>
              </a:tr>
              <a:tr h="1087648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CHARACTER </a:t>
                      </a:r>
                    </a:p>
                  </a:txBody>
                  <a:tcPr marL="182880" marR="9425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BF9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Members must have a character rating of at least “satisfactory.”</a:t>
                      </a: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125693"/>
                  </a:ext>
                </a:extLst>
              </a:tr>
              <a:tr h="1087648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LEADERSHIP </a:t>
                      </a:r>
                    </a:p>
                  </a:txBody>
                  <a:tcPr marL="182880" marR="9425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BF9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BF9000"/>
                          </a:solidFill>
                          <a:latin typeface="Roboto" panose="020B0604020202020204" charset="0"/>
                          <a:ea typeface="Roboto" panose="020B0604020202020204" charset="0"/>
                        </a:rPr>
                        <a:t>Members are expected to actively participate as leaders in both school and the community</a:t>
                      </a:r>
                      <a:r>
                        <a:rPr lang="en-US" sz="1600" dirty="0">
                          <a:solidFill>
                            <a:srgbClr val="BF9000"/>
                          </a:solidFill>
                        </a:rPr>
                        <a:t>.</a:t>
                      </a: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5032543"/>
                  </a:ext>
                </a:extLst>
              </a:tr>
              <a:tr h="1087648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SERVICE </a:t>
                      </a:r>
                    </a:p>
                  </a:txBody>
                  <a:tcPr marL="182880" marR="9425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>
                          <a:solidFill>
                            <a:srgbClr val="BF9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NHS is a service organization.  If selected, you will be required to actively participate in the chapter’s service projects as well as maintain your current activities</a:t>
                      </a:r>
                      <a:endParaRPr lang="en-IN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8812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4B8FA9-283E-4F2B-9E93-2D28E9807CB9}"/>
              </a:ext>
            </a:extLst>
          </p:cNvPr>
          <p:cNvSpPr/>
          <p:nvPr/>
        </p:nvSpPr>
        <p:spPr>
          <a:xfrm>
            <a:off x="11035862" y="126124"/>
            <a:ext cx="756745" cy="69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893336" cy="1485542"/>
          </a:xfrm>
        </p:spPr>
        <p:txBody>
          <a:bodyPr>
            <a:normAutofit/>
          </a:bodyPr>
          <a:lstStyle/>
          <a:p>
            <a:r>
              <a:rPr lang="en-US" sz="5400" b="0" dirty="0">
                <a:solidFill>
                  <a:srgbClr val="FFC000"/>
                </a:solidFill>
                <a:latin typeface="Britannic Bold" panose="020B0903060703020204" pitchFamily="34" charset="0"/>
              </a:rPr>
              <a:t>Ready to Get Involved?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6" y="2230493"/>
            <a:ext cx="10783178" cy="10730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Visit our website at</a:t>
            </a:r>
            <a:r>
              <a:rPr lang="en-US" dirty="0">
                <a:solidFill>
                  <a:schemeClr val="tx2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/>
              <a:t> </a:t>
            </a:r>
            <a:r>
              <a:rPr lang="en-US" u="sng" dirty="0"/>
              <a:t>gwhsnhs.weebly.com 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to download an Activity Information Form to continue your candidacy. </a:t>
            </a:r>
          </a:p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5835" y="2899954"/>
            <a:ext cx="11008039" cy="3702552"/>
          </a:xfrm>
        </p:spPr>
        <p:txBody>
          <a:bodyPr>
            <a:normAutofit fontScale="40000" lnSpcReduction="20000"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The AIF is not an application. </a:t>
            </a:r>
            <a:r>
              <a:rPr lang="en-US" sz="4500" b="1" dirty="0">
                <a:latin typeface="Roboto"/>
                <a:ea typeface="Roboto"/>
                <a:cs typeface="Roboto"/>
                <a:sym typeface="Roboto"/>
              </a:rPr>
              <a:t>By submitting the completed form, you are indicating your interest in continuing your candidacy for NHS.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endParaRPr lang="en-US" sz="4500" b="1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4500" i="1" dirty="0">
                <a:latin typeface="Roboto"/>
                <a:ea typeface="Roboto"/>
                <a:cs typeface="Roboto"/>
                <a:sym typeface="Roboto"/>
              </a:rPr>
              <a:t>Activity Information Form</a:t>
            </a: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 must be properly filled out with appropriate </a:t>
            </a:r>
            <a:r>
              <a:rPr lang="en-US" sz="4500" b="1" dirty="0">
                <a:latin typeface="Roboto"/>
                <a:ea typeface="Roboto"/>
                <a:cs typeface="Roboto"/>
                <a:sym typeface="Roboto"/>
              </a:rPr>
              <a:t>signatures</a:t>
            </a: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, two letters of recommendation, and include a current </a:t>
            </a:r>
            <a:r>
              <a:rPr lang="en-US" sz="4500" b="1" dirty="0">
                <a:latin typeface="Roboto"/>
                <a:ea typeface="Roboto"/>
                <a:cs typeface="Roboto"/>
                <a:sym typeface="Roboto"/>
              </a:rPr>
              <a:t>picture</a:t>
            </a: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 of yourself (wallet size).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endParaRPr lang="en-US" sz="4500" dirty="0"/>
          </a:p>
          <a:p>
            <a:pPr marL="457200" lvl="0" indent="-317500" algn="ctr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sz="4500" b="1" u="sng" dirty="0">
                <a:latin typeface="Roboto"/>
                <a:ea typeface="Roboto"/>
                <a:cs typeface="Roboto"/>
                <a:sym typeface="Roboto"/>
              </a:rPr>
              <a:t>Deadline is November 19 ! Submit the AIF before 2:15pm to</a:t>
            </a:r>
            <a:r>
              <a:rPr lang="en-US" sz="4500" u="sng" dirty="0">
                <a:latin typeface="Roboto"/>
                <a:ea typeface="Roboto"/>
                <a:cs typeface="Roboto"/>
                <a:sym typeface="Roboto"/>
              </a:rPr>
              <a:t> Mr. George-Anthony </a:t>
            </a:r>
            <a:r>
              <a:rPr lang="en-US" sz="4500" u="sng" dirty="0" err="1">
                <a:latin typeface="Roboto"/>
                <a:ea typeface="Roboto"/>
                <a:cs typeface="Roboto"/>
                <a:sym typeface="Roboto"/>
              </a:rPr>
              <a:t>Borja</a:t>
            </a:r>
            <a:r>
              <a:rPr lang="en-US" sz="4500" u="sng" dirty="0">
                <a:latin typeface="Roboto"/>
                <a:ea typeface="Roboto"/>
                <a:cs typeface="Roboto"/>
                <a:sym typeface="Roboto"/>
              </a:rPr>
              <a:t> in B200.                                                                                                              </a:t>
            </a:r>
            <a:r>
              <a:rPr lang="en-US" sz="4500" b="1" i="1" u="sng" dirty="0">
                <a:latin typeface="Roboto"/>
                <a:ea typeface="Roboto"/>
                <a:cs typeface="Roboto"/>
                <a:sym typeface="Roboto"/>
              </a:rPr>
              <a:t>These deadline instructions must be followed, THERE IS NO EXCEPTION!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endParaRPr lang="en-US" sz="4500" b="1" i="1" u="sng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ts val="1400"/>
              <a:buChar char="●"/>
            </a:pP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After submitting the Activity Information Form, candidates will be screened for </a:t>
            </a:r>
            <a:r>
              <a:rPr lang="en-US" sz="4500" b="1" dirty="0">
                <a:latin typeface="Roboto"/>
                <a:ea typeface="Roboto"/>
                <a:cs typeface="Roboto"/>
                <a:sym typeface="Roboto"/>
              </a:rPr>
              <a:t>CHARACTER</a:t>
            </a:r>
            <a:r>
              <a:rPr lang="en-US" sz="4500" dirty="0">
                <a:latin typeface="Roboto"/>
                <a:ea typeface="Roboto"/>
                <a:cs typeface="Roboto"/>
                <a:sym typeface="Roboto"/>
              </a:rPr>
              <a:t>– discipline and citizenship.</a:t>
            </a:r>
            <a:endParaRPr lang="en-US" sz="4500" dirty="0"/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2BE70F-55F6-478F-87E8-7C17E8FF81F2}"/>
              </a:ext>
            </a:extLst>
          </p:cNvPr>
          <p:cNvSpPr/>
          <p:nvPr/>
        </p:nvSpPr>
        <p:spPr>
          <a:xfrm>
            <a:off x="10893972" y="236483"/>
            <a:ext cx="97746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5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DEF2D4C-6703-F44F-B1EF-8462B31F8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6F5022AF-1F8B-3B43-BAEE-90337DAADF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/>
          <a:stretch/>
        </p:blipFill>
        <p:spPr>
          <a:xfrm>
            <a:off x="3439474" y="1100844"/>
            <a:ext cx="5639663" cy="57571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7AA5C-BE12-A948-A875-5B81DBB12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9EC83C5-5056-1441-B983-1BF57902AF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35824" y="2831079"/>
            <a:ext cx="5475600" cy="32321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5EF4BAB-88A4-FD4D-97B8-71F2ED77A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0E02032-270C-1C47-989D-A683FD1503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3726D92-90CD-A340-9D14-B8E9E9AD76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ABF785-2474-A041-AB4C-0BAA84CBF19A}"/>
              </a:ext>
            </a:extLst>
          </p:cNvPr>
          <p:cNvSpPr/>
          <p:nvPr/>
        </p:nvSpPr>
        <p:spPr>
          <a:xfrm>
            <a:off x="11118878" y="-14103"/>
            <a:ext cx="768320" cy="76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2D8A6F30-FD2C-BF47-ABCB-6363C63D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-757054"/>
            <a:ext cx="13762241" cy="1895861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Times New Roman" panose="020F0502020204030204" pitchFamily="34" charset="0"/>
              </a:rPr>
              <a:t>www.gwhsnhs.weebly.com</a:t>
            </a:r>
            <a:endParaRPr lang="en-US" sz="8000" dirty="0">
              <a:latin typeface="Times New Rom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2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546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NHS Candidates</vt:lpstr>
      <vt:lpstr>Slide 2</vt:lpstr>
      <vt:lpstr>Active Members </vt:lpstr>
      <vt:lpstr>NHS Advisors </vt:lpstr>
      <vt:lpstr>Mission Statement </vt:lpstr>
      <vt:lpstr>About NHS</vt:lpstr>
      <vt:lpstr>The Four Pillars of NHS</vt:lpstr>
      <vt:lpstr>Ready to Get Involved?</vt:lpstr>
      <vt:lpstr>www.gwhsnhs.weebly.com</vt:lpstr>
      <vt:lpstr>Interview With The Faculty Council</vt:lpstr>
      <vt:lpstr>Keep In Mind</vt:lpstr>
      <vt:lpstr>  THANK YOU FOR YOUR ATTENDANCE &amp; COOPERATION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NHS Candidates</dc:title>
  <dc:creator/>
  <cp:lastModifiedBy/>
  <cp:revision>11</cp:revision>
  <dcterms:created xsi:type="dcterms:W3CDTF">2019-11-05T12:24:41Z</dcterms:created>
  <dcterms:modified xsi:type="dcterms:W3CDTF">2019-11-08T11:28:33Z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